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EAF6577-600B-46BF-BDD4-37524647054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2E3191-C6DB-45CF-B6D2-8D55BE4B15A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D2F445-FA5D-4E79-9B84-8613A047063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7E4DE6-F187-4678-A01C-7685CBAF3A1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37D385-5BB5-4F83-A848-37D610398BF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510B8E-B06E-4F9C-9400-923F55D4593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2069BC-F004-4EDD-BBF2-4336BDA6863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524C47-37F9-47DB-88C4-C12051CC337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AC47006-A108-4F5D-8784-77549D3FF46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7D6B21-33CC-4770-B45B-4021F59BC3F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01D030-F1A5-444D-B4F6-AC3C2178012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1CF7BB-21CF-4F87-86EB-BE3FE85285D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926A4D-E4C0-4B39-98F2-9EF7151ED76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3AE529-B44C-4B52-9A18-212A66D80D8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27B23F-8664-4B12-B8D5-88A1AFFEF83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2C4F8F-F27B-4AE9-BA7E-F29D6A9C613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DD348B-E462-4706-AA0D-95D1FDA85BB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7593F-07E3-41D0-B5C4-1ED104E1C21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D8736E-2263-4A01-B0DA-850149B67A1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05660E-3AE2-4EFA-9D97-6448F9094AA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B6FA4-770D-414E-A498-F66FB8A3AF2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F4080B-74C7-4498-B211-30114A72759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F6F20F-E2ED-46E4-B4DD-ADC569C5E54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9C7B30-BFB1-44B9-9045-FCD74A7DF93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FFF243-4426-452A-94C9-DE48AB520EF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ABA4FC-FC19-499D-B428-AEBE8632C9B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F7A446-C948-4E3B-AAEB-04BEA7EB7FD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2A10E1-872D-4E23-A21A-77A9E1CF4C85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372883-4346-4C7C-89E5-37A56C25A7B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91A2C1-EEB3-48FC-8D6B-F20E880A9F2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B4EF80-2991-4773-A0AE-2CDF46C5BD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82A9C2-1925-47DF-A2B3-D014288F4E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9EB091-28DC-415E-9512-23A74488D8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AAA009-B4A7-493F-BC70-A34035520575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54472C8-EC57-445F-A62D-5CC6A31EBD16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B71849-ACB5-470E-9CB3-CF0E87FAE4E1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89;g1f213c8c16b_0_0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26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1560" cy="1796400"/>
          </a:xfrm>
          <a:prstGeom prst="rect">
            <a:avLst/>
          </a:prstGeom>
          <a:ln w="0">
            <a:noFill/>
          </a:ln>
        </p:spPr>
      </p:pic>
      <p:sp>
        <p:nvSpPr>
          <p:cNvPr id="29" name="Google Shape;93;g1f213c8c16b_0_0"/>
          <p:cNvSpPr/>
          <p:nvPr/>
        </p:nvSpPr>
        <p:spPr>
          <a:xfrm>
            <a:off x="2158560" y="2392560"/>
            <a:ext cx="7872120" cy="11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es-CO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Google Shape;94;g1f213c8c16b_0_0"/>
          <p:cNvSpPr/>
          <p:nvPr/>
        </p:nvSpPr>
        <p:spPr>
          <a:xfrm>
            <a:off x="2185200" y="3582000"/>
            <a:ext cx="787212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2520" cy="667080"/>
          </a:xfrm>
          <a:prstGeom prst="rect">
            <a:avLst/>
          </a:prstGeom>
          <a:ln w="0">
            <a:noFill/>
          </a:ln>
        </p:spPr>
      </p:pic>
      <p:grpSp>
        <p:nvGrpSpPr>
          <p:cNvPr id="32" name="Google Shape;96;g1f213c8c16b_0_0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33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" name="Google Shape;99;g1f213c8c16b_0_0"/>
          <p:cNvSpPr/>
          <p:nvPr/>
        </p:nvSpPr>
        <p:spPr>
          <a:xfrm>
            <a:off x="4545360" y="4447800"/>
            <a:ext cx="28173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15/07/2024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266;g1f213c8c16b_0_ 6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25" name="Google Shape;267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6" name="Google Shape;268;g1f213c8c16b_0_ 7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7" name="Google Shape;269;g1f213c8c16b_0_ 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28" name="Google Shape;287;g1f213c8c16b_0_ 7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29" name="Google Shape;288;g1f213c8c16b_0_ 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0" name="Google Shape;289;g1f213c8c16b_0_ 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1" name="Google Shape;253;g1f213c8c16b_0_ 7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Flexbox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747720" y="173304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Contenedores flex en Bootstrap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.d-flex: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.d-inline-flex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.d-{breakpoint}-flex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.d-{breakpoint}-inline-flex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6531840" y="195048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3600" spc="-1" strike="noStrike">
                <a:solidFill>
                  <a:srgbClr val="ffffff"/>
                </a:solidFill>
                <a:latin typeface="Arial"/>
              </a:rPr>
              <a:t>Dirección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  <a:p>
            <a:pPr marL="450360" indent="-179640"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flex-row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.flex-row-reverse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.flex-column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.flex-column-reverse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.flex-{breakpoint}-row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.flex-{breakpoint}-row-reverse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.flex-{breakpoint}-column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.flex-{breakpoint}-column-reverse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266;g1f213c8c16b_0_ 7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35" name="Google Shape;267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6" name="Google Shape;268;g1f213c8c16b_0_ 8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7" name="Google Shape;269;g1f213c8c16b_0_ 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38" name="Google Shape;287;g1f213c8c16b_0_ 8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39" name="Google Shape;288;g1f213c8c16b_0_ 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Google Shape;289;g1f213c8c16b_0_ 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1" name="Google Shape;253;g1f213c8c16b_0_ 8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Justificación y Alineación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6451920" y="180108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3600" spc="-1" strike="noStrike">
                <a:solidFill>
                  <a:srgbClr val="ffffff"/>
                </a:solidFill>
                <a:latin typeface="Arial"/>
              </a:rPr>
              <a:t>Alineación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.align-items-start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.align-items-end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.align-items-center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.align-items-baseline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.align-items-stretch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.align-items-{breakpoint}-{value}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57840" y="174384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3600" spc="-1" strike="noStrike">
                <a:solidFill>
                  <a:srgbClr val="ffffff"/>
                </a:solidFill>
                <a:latin typeface="Arial"/>
              </a:rPr>
              <a:t>Justificación</a:t>
            </a: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.justify-content-start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.justify-content-end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.justify-content-center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.justify-content-between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.justify-content-around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.justify-content-evenly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.justify-content-{breakpoint}-{value}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266;g1f213c8c16b_0_ 8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45" name="Google Shape;267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6" name="Google Shape;268;g1f213c8c16b_0_ 9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7" name="Google Shape;269;g1f213c8c16b_0_ 9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48" name="Google Shape;287;g1f213c8c16b_0_ 9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49" name="Google Shape;288;g1f213c8c16b_0_ 9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Google Shape;289;g1f213c8c16b_0_ 9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1" name="Google Shape;253;g1f213c8c16b_0_ 9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Alineación de elementos individuales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3456360" y="98640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s-CO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.align-self-start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.align-self-end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.align-self-center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.align-self-baseline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.align-self-stretch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.align-self-{breakpoint}-{value}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66;g1f213c8c16b_0_ 9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54" name="Google Shape;267;g1f213c8c16b_0_ 1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68;g1f213c8c16b_0_ 1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6" name="Google Shape;269;g1f213c8c16b_0_ 1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57" name="Google Shape;287;g1f213c8c16b_0_ 10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58" name="Google Shape;288;g1f213c8c16b_0_ 1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9" name="Google Shape;289;g1f213c8c16b_0_ 1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0" name="Google Shape;253;g1f213c8c16b_0_ 10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Auto margins y wrapping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277560" y="108972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Margin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.mr-auto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.ml-auto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.mb-auto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.mt-auto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5935320" y="126216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Wrapping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marL="450360" indent="-179640"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flex-nowrap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.flex-wrap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.flex-wrap-reverse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.flex-{breakpoint}-nowrap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.flex-{breakpoint}-wrap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marL="450360"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.flex-{breakpoint}-wrap-reverse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66;g1f213c8c16b_0_ 10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64" name="Google Shape;267;g1f213c8c16b_0_ 1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68;g1f213c8c16b_0_ 1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6" name="Google Shape;269;g1f213c8c16b_0_ 1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67" name="Google Shape;287;g1f213c8c16b_0_ 11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68" name="Google Shape;288;g1f213c8c16b_0_ 1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9" name="Google Shape;289;g1f213c8c16b_0_ 1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0" name="Google Shape;253;g1f213c8c16b_0_ 11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Orden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3525480" y="470160"/>
            <a:ext cx="5185440" cy="54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.order-{number}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.order-first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.order-last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.order-{breakpoint}-{number}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.order-{breakpoint}-first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.order-{breakpoint}-last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266;g1f213c8c16b_0_ 12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73" name="Google Shape;267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Google Shape;268;g1f213c8c16b_0_ 1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5" name="Google Shape;269;g1f213c8c16b_0_ 1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76" name="Google Shape;287;g1f213c8c16b_0_ 12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77" name="Google Shape;288;g1f213c8c16b_0_ 1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Google Shape;289;g1f213c8c16b_0_ 1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9" name="Google Shape;253;g1f213c8c16b_0_ 12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Navegación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6"/>
          <a:stretch/>
        </p:blipFill>
        <p:spPr>
          <a:xfrm>
            <a:off x="256320" y="2934360"/>
            <a:ext cx="5443560" cy="22186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6261120" y="1840680"/>
            <a:ext cx="5371920" cy="369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.navbar-expand-{breakpoint}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.navbar-light/.navbar-dark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.fixed-top/.fixed-bottom/.sticky-top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v.navbar-brand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.navbar-nav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.navbar-toggler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.navbar-text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Dropdowns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266;g1f213c8c16b_0_ 13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83" name="Google Shape;267;g1f213c8c16b_0_ 1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4" name="Google Shape;268;g1f213c8c16b_0_ 13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5" name="Google Shape;269;g1f213c8c16b_0_ 1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86" name="Google Shape;287;g1f213c8c16b_0_ 13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87" name="Google Shape;288;g1f213c8c16b_0_ 1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Google Shape;289;g1f213c8c16b_0_ 1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9" name="Google Shape;253;g1f213c8c16b_0_ 13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Botones y grupos de botones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783720" y="2360160"/>
            <a:ext cx="5185440" cy="44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.btn-primary, .btn-secondary, .btn-success, .btn-danger, .btn-warning, .btn-info, .btn-light, .btn-dark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.btn-outline-*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ffff"/>
                </a:solidFill>
                <a:latin typeface="Arial"/>
              </a:rPr>
              <a:t>Tamaño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.btn-lg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.btn-sm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6840000" y="2567520"/>
            <a:ext cx="3561480" cy="34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ffff"/>
                </a:solidFill>
                <a:latin typeface="Arial"/>
              </a:rPr>
              <a:t>Estados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:hover, :focus,:active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.active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.disabled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ffff"/>
                </a:solidFill>
                <a:latin typeface="Arial"/>
              </a:rPr>
              <a:t>Grupos de botones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.btn-group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.btn-group-vertical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.btn-toolbar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266;g1f213c8c16b_0_ 15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93" name="Google Shape;267;g1f213c8c16b_0_ 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4" name="Google Shape;268;g1f213c8c16b_0_ 1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5" name="Google Shape;269;g1f213c8c16b_0_ 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96" name="Google Shape;287;g1f213c8c16b_0_ 15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97" name="Google Shape;288;g1f213c8c16b_0_ 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Google Shape;289;g1f213c8c16b_0_ 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9" name="Google Shape;253;g1f213c8c16b_0_ 15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Formularios y controles de formulario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3411720" y="2360160"/>
            <a:ext cx="5185440" cy="40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.form-group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.form-control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.form-label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ffff"/>
                </a:solidFill>
                <a:latin typeface="Arial"/>
              </a:rPr>
              <a:t>Validación de formularios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.is-valid/.is-invalid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.valid-feedback/.invalid-feedback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.form-check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.custom-control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.input-group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66;g1f213c8c16b_0_ 16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02" name="Google Shape;267;g1f213c8c16b_0_ 1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268;g1f213c8c16b_0_ 16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4" name="Google Shape;269;g1f213c8c16b_0_ 1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05" name="Google Shape;287;g1f213c8c16b_0_ 16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06" name="Google Shape;288;g1f213c8c16b_0_ 1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" name="Google Shape;289;g1f213c8c16b_0_ 1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8" name="Google Shape;253;g1f213c8c16b_0_ 16"/>
          <p:cNvSpPr/>
          <p:nvPr/>
        </p:nvSpPr>
        <p:spPr>
          <a:xfrm>
            <a:off x="1441800" y="9846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Tarjetas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"/>
          <p:cNvSpPr/>
          <p:nvPr/>
        </p:nvSpPr>
        <p:spPr>
          <a:xfrm>
            <a:off x="3538080" y="1440000"/>
            <a:ext cx="5185440" cy="51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.card-body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.card-title, .card-subtitle, .card-text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.card-link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ffff"/>
                </a:solidFill>
                <a:latin typeface="Arial"/>
              </a:rPr>
              <a:t>Componentes adicionales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.card-header, .card-footer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.card-img-top, .card-img-bottom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.card-img-overlay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ffff"/>
                </a:solidFill>
                <a:latin typeface="Arial"/>
              </a:rPr>
              <a:t>Grupos y columnas de tarjetas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.card-group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.card-deck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.card-columns (estilo Mansory)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6"/>
          <a:stretch/>
        </p:blipFill>
        <p:spPr>
          <a:xfrm>
            <a:off x="8723520" y="3402360"/>
            <a:ext cx="3437640" cy="34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66;g1f213c8c16b_0_ 17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12" name="Google Shape;267;g1f213c8c16b_0_ 1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268;g1f213c8c16b_0_ 17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4" name="Google Shape;269;g1f213c8c16b_0_ 1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287;g1f213c8c16b_0_ 17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16" name="Google Shape;288;g1f213c8c16b_0_ 1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7" name="Google Shape;289;g1f213c8c16b_0_ 1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8" name="Google Shape;253;g1f213c8c16b_0_ 17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Modals y dropdowns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336240" y="132948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.modal-dialog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.modal-content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.modal-header,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.modal-body, .modal-footer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6189480" y="150156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.dropdown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.dropdown-toggle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.dropdown-menu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.dropdown-item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336600" y="132948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.modal-dialog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.modal-content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.modal-header,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.modal-body, .modal-footer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5;g1f213c8c16b_0_15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37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9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sp>
        <p:nvSpPr>
          <p:cNvPr id="40" name="Google Shape;109;g1f213c8c16b_0_15"/>
          <p:cNvSpPr/>
          <p:nvPr/>
        </p:nvSpPr>
        <p:spPr>
          <a:xfrm>
            <a:off x="2753640" y="1352160"/>
            <a:ext cx="710460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es-C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0;g1f213c8c16b_0_15"/>
          <p:cNvSpPr/>
          <p:nvPr/>
        </p:nvSpPr>
        <p:spPr>
          <a:xfrm>
            <a:off x="3476160" y="246132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" name="Google Shape;111;g1f213c8c16b_0_15"/>
          <p:cNvSpPr/>
          <p:nvPr/>
        </p:nvSpPr>
        <p:spPr>
          <a:xfrm>
            <a:off x="3476160" y="360396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" name="Google Shape;112;g1f213c8c16b_0_15"/>
          <p:cNvSpPr/>
          <p:nvPr/>
        </p:nvSpPr>
        <p:spPr>
          <a:xfrm>
            <a:off x="3476160" y="475776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Google Shape;113;g1f213c8c16b_0_15"/>
          <p:cNvSpPr/>
          <p:nvPr/>
        </p:nvSpPr>
        <p:spPr>
          <a:xfrm>
            <a:off x="4630320" y="258084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" name="Google Shape;114;g1f213c8c16b_0_15"/>
          <p:cNvSpPr/>
          <p:nvPr/>
        </p:nvSpPr>
        <p:spPr>
          <a:xfrm>
            <a:off x="4630320" y="366876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" name="Google Shape;115;g1f213c8c16b_0_15"/>
          <p:cNvSpPr/>
          <p:nvPr/>
        </p:nvSpPr>
        <p:spPr>
          <a:xfrm>
            <a:off x="4630320" y="482256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s-C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" name="Google Shape;116;g1f213c8c16b_0_15"/>
          <p:cNvSpPr/>
          <p:nvPr/>
        </p:nvSpPr>
        <p:spPr>
          <a:xfrm>
            <a:off x="3587040" y="2520000"/>
            <a:ext cx="5842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Google Shape;117;g1f213c8c16b_0_15"/>
          <p:cNvSpPr/>
          <p:nvPr/>
        </p:nvSpPr>
        <p:spPr>
          <a:xfrm>
            <a:off x="3594960" y="3687480"/>
            <a:ext cx="5842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Google Shape;118;g1f213c8c16b_0_15"/>
          <p:cNvSpPr/>
          <p:nvPr/>
        </p:nvSpPr>
        <p:spPr>
          <a:xfrm>
            <a:off x="3578040" y="4822560"/>
            <a:ext cx="5842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es-C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Google Shape;119;g1f213c8c16b_0_15"/>
          <p:cNvSpPr/>
          <p:nvPr/>
        </p:nvSpPr>
        <p:spPr>
          <a:xfrm>
            <a:off x="4815360" y="2582640"/>
            <a:ext cx="37926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Introducción React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Google Shape;120;g1f213c8c16b_0_15"/>
          <p:cNvSpPr/>
          <p:nvPr/>
        </p:nvSpPr>
        <p:spPr>
          <a:xfrm>
            <a:off x="4828320" y="3687480"/>
            <a:ext cx="379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4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JSX, Node.js, NPM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Google Shape;121;g1f213c8c16b_0_15"/>
          <p:cNvSpPr/>
          <p:nvPr/>
        </p:nvSpPr>
        <p:spPr>
          <a:xfrm>
            <a:off x="4862520" y="4844880"/>
            <a:ext cx="3792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2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Props, eventos,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" name="Google Shape;122;g1f213c8c16b_0_15"/>
          <p:cNvCxnSpPr>
            <a:stCxn id="41" idx="4"/>
            <a:endCxn id="42" idx="0"/>
          </p:cNvCxnSpPr>
          <p:nvPr/>
        </p:nvCxnSpPr>
        <p:spPr>
          <a:xfrm>
            <a:off x="3870000" y="3249000"/>
            <a:ext cx="360" cy="35532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cxnSp>
        <p:nvCxnSpPr>
          <p:cNvPr id="54" name="Google Shape;123;g1f213c8c16b_0_15"/>
          <p:cNvCxnSpPr>
            <a:stCxn id="48" idx="2"/>
          </p:cNvCxnSpPr>
          <p:nvPr/>
        </p:nvCxnSpPr>
        <p:spPr>
          <a:xfrm>
            <a:off x="3886920" y="4386600"/>
            <a:ext cx="3960" cy="35604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grpSp>
        <p:nvGrpSpPr>
          <p:cNvPr id="55" name="Google Shape;124;g1f213c8c16b_0_15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56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66;g1f213c8c16b_0_ 18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23" name="Google Shape;267;g1f213c8c16b_0_ 1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Google Shape;268;g1f213c8c16b_0_ 18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5" name="Google Shape;269;g1f213c8c16b_0_ 1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26" name="Google Shape;287;g1f213c8c16b_0_ 18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27" name="Google Shape;288;g1f213c8c16b_0_ 1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Google Shape;289;g1f213c8c16b_0_ 1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9" name="Google Shape;253;g1f213c8c16b_0_ 18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Carousels y accordions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6350040" y="208692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.accordion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.collapse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.card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520200" y="2018160"/>
            <a:ext cx="5185440" cy="39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.carousel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.carousel-inner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.carousel-item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.carousel-control-prev, .carousel-control-next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600" spc="-1" strike="noStrike">
                <a:solidFill>
                  <a:srgbClr val="ff4000"/>
                </a:solidFill>
                <a:latin typeface="Arial"/>
              </a:rPr>
              <a:t>.carousel-indicators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66;g1f213c8c16b_0_ 20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33" name="Google Shape;267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268;g1f213c8c16b_0_ 2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5" name="Google Shape;269;g1f213c8c16b_0_ 2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36" name="Google Shape;287;g1f213c8c16b_0_ 20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37" name="Google Shape;288;g1f213c8c16b_0_ 2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Google Shape;289;g1f213c8c16b_0_ 2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9" name="Google Shape;253;g1f213c8c16b_0_ 20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Utilidades de Bootstrap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6"/>
          <a:stretch/>
        </p:blipFill>
        <p:spPr>
          <a:xfrm>
            <a:off x="2670840" y="1420560"/>
            <a:ext cx="7143120" cy="3332880"/>
          </a:xfrm>
          <a:prstGeom prst="rect">
            <a:avLst/>
          </a:prstGeom>
          <a:ln w="0">
            <a:noFill/>
          </a:ln>
        </p:spPr>
      </p:pic>
      <p:sp>
        <p:nvSpPr>
          <p:cNvPr id="241" name=""/>
          <p:cNvSpPr/>
          <p:nvPr/>
        </p:nvSpPr>
        <p:spPr>
          <a:xfrm>
            <a:off x="-68760" y="4911480"/>
            <a:ext cx="12118320" cy="187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{property}{sides}-{size} / {property}{sides}-{breakpoint}-{size}</a:t>
            </a:r>
            <a:br>
              <a:rPr sz="2100"/>
            </a:br>
            <a:br>
              <a:rPr sz="2100"/>
            </a:b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.mt-3: margin-top con tamaño 3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.px-4: padding horizontal (izquierda y derecha) con tamaño 4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.my-auto: margin vertical automático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.mt-md-5: margin-top con tamaño 5 Responsivo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66;g1f213c8c16b_0_ 19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43" name="Google Shape;267;g1f213c8c16b_0_ 1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Google Shape;268;g1f213c8c16b_0_ 19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5" name="Google Shape;269;g1f213c8c16b_0_ 19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46" name="Google Shape;287;g1f213c8c16b_0_ 19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47" name="Google Shape;288;g1f213c8c16b_0_ 19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Google Shape;289;g1f213c8c16b_0_ 19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9" name="Google Shape;253;g1f213c8c16b_0_ 19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Bordes y Sombras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906480" y="1882080"/>
            <a:ext cx="12118320" cy="455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Bordes: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.border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.border-{side}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.border-0: Elimina todos los bordes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.border-{color}: Cambia el color del borde (primary, secondary, success, etc.)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.rounded: Añade bordes redondeados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.rounded-{size}: Controla el radio de los bordes (sm, lg, circle, pill)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Sombras: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.shadow: Añade una sombra suave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.shadow-sm: Sombra pequeña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.shadow-lg: Sombra grande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.shadow-none: Elimina la sombra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66;g1f213c8c16b_0_ 21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52" name="Google Shape;267;g1f213c8c16b_0_ 2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3" name="Google Shape;268;g1f213c8c16b_0_ 2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4" name="Google Shape;269;g1f213c8c16b_0_ 2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55" name="Google Shape;287;g1f213c8c16b_0_ 21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56" name="Google Shape;288;g1f213c8c16b_0_ 2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Google Shape;289;g1f213c8c16b_0_ 2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8" name="Google Shape;253;g1f213c8c16b_0_ 21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Color y Fondo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906480" y="1882080"/>
            <a:ext cx="12118320" cy="33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Colores de texto: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.text-{color}: Cambia el color del texto (primary, secondary, success, etc.)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Colores de fondo: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.bg-{color}: Cambia el color de fondo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Opacidad: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.opacity-{value}: Controla la opacidad (25, 50, 75, 100)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Gradientes: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.bg-gradient: Añade un gradiente suave al fondo cuando se usa con .bg-{color}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6;g1f213c8c16b_0_ 22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61" name="Google Shape;267;g1f213c8c16b_0_ 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2" name="Google Shape;268;g1f213c8c16b_0_ 2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3" name="Google Shape;269;g1f213c8c16b_0_ 2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64" name="Google Shape;287;g1f213c8c16b_0_ 22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65" name="Google Shape;288;g1f213c8c16b_0_ 2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Google Shape;289;g1f213c8c16b_0_ 2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7" name="Google Shape;253;g1f213c8c16b_0_ 22"/>
          <p:cNvSpPr/>
          <p:nvPr/>
        </p:nvSpPr>
        <p:spPr>
          <a:xfrm>
            <a:off x="1440000" y="1080000"/>
            <a:ext cx="9358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4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Utilidades de texto y tipografía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825840" y="1446120"/>
            <a:ext cx="10419840" cy="51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Alineación de texto: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.text-{alignment}: Alinea el texto (start, center, end)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.text-{breakpoint}-{alignment}: Alineación responsiva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Transformación de texto: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.text-uppercase, .text-lowercase, .text-capitalize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Estilo de fuente: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.font-weight-{weight}: Controla el peso de la fuente (bold, normal, light)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.font-italic: Aplica estilo itálico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Tamaño de texto: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.fs-1 a .fs-6: Tamaños de fuente predefinidos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Salto de línea: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.text-wrap, .text-nowrap: Controla el comportamiento de salto de línea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6;g1f213c8c16b_0_ 23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70" name="Google Shape;267;g1f213c8c16b_0_ 2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Google Shape;268;g1f213c8c16b_0_ 23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72" name="Google Shape;269;g1f213c8c16b_0_ 2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73" name="Google Shape;287;g1f213c8c16b_0_ 23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74" name="Google Shape;288;g1f213c8c16b_0_ 2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Google Shape;289;g1f213c8c16b_0_ 2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6" name="Google Shape;253;g1f213c8c16b_0_ 23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Utilidades de display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825840" y="1446120"/>
            <a:ext cx="10419840" cy="42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Clases de display: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.d-{value}: Establece la propiedad display (none, inline, inline-block, block, table, flex, inline-flex)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.d-{breakpoint}-{value}: Control responsivo del display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Ocultar elementos: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.invisible: Oculta un elemento manteniendo su espacio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.visually-hidden: Oculta un elemento visualmente pero lo mantiene accesible para lectores de pantalla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Utilidades de impresión: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.d-print-{value}: Controla cómo se muestran los elementos al imprimir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66;g1f213c8c16b_0_ 24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79" name="Google Shape;267;g1f213c8c16b_0_ 2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oogle Shape;268;g1f213c8c16b_0_ 24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81" name="Google Shape;269;g1f213c8c16b_0_ 2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82" name="Google Shape;287;g1f213c8c16b_0_ 24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83" name="Google Shape;288;g1f213c8c16b_0_ 2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4" name="Google Shape;289;g1f213c8c16b_0_ 2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5" name="Google Shape;253;g1f213c8c16b_0_ 24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Utilidades de display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825840" y="1446120"/>
            <a:ext cx="10419840" cy="42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Clases de display: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.d-{value}: Establece la propiedad display (none, inline, inline-block, block, table, flex, inline-flex)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.d-{breakpoint}-{value}: Control responsivo del display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Ocultar elementos: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.invisible: Oculta un elemento manteniendo su espacio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.visually-hidden: Oculta un elemento visualmente pero lo mantiene accesible para lectores de pantalla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4000"/>
                </a:solidFill>
                <a:latin typeface="Arial"/>
              </a:rPr>
              <a:t>Utilidades de impresión:</a:t>
            </a: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100" spc="-1" strike="noStrike">
                <a:solidFill>
                  <a:srgbClr val="ffffff"/>
                </a:solidFill>
                <a:latin typeface="Arial"/>
              </a:rPr>
              <a:t>.d-print-{value}: Controla cómo se muestran los elementos al imprimir </a:t>
            </a:r>
            <a:endParaRPr b="0" lang="es-C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66;g1f213c8c16b_0_ 25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288" name="Google Shape;267;g1f213c8c16b_0_ 2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Google Shape;268;g1f213c8c16b_0_ 2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0" name="Google Shape;269;g1f213c8c16b_0_ 2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291" name="Google Shape;287;g1f213c8c16b_0_ 25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292" name="Google Shape;288;g1f213c8c16b_0_ 2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3" name="Google Shape;289;g1f213c8c16b_0_ 2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4" name="Google Shape;253;g1f213c8c16b_0_ 25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Bootstrap en React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6"/>
          <a:stretch/>
        </p:blipFill>
        <p:spPr>
          <a:xfrm>
            <a:off x="3150360" y="4145040"/>
            <a:ext cx="6552360" cy="242820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7"/>
          <a:stretch/>
        </p:blipFill>
        <p:spPr>
          <a:xfrm>
            <a:off x="3230640" y="2160360"/>
            <a:ext cx="6552360" cy="475560"/>
          </a:xfrm>
          <a:prstGeom prst="rect">
            <a:avLst/>
          </a:prstGeom>
          <a:ln w="0">
            <a:noFill/>
          </a:ln>
        </p:spPr>
      </p:pic>
      <p:pic>
        <p:nvPicPr>
          <p:cNvPr id="297" name="" descr=""/>
          <p:cNvPicPr/>
          <p:nvPr/>
        </p:nvPicPr>
        <p:blipFill>
          <a:blip r:embed="rId8"/>
          <a:stretch/>
        </p:blipFill>
        <p:spPr>
          <a:xfrm>
            <a:off x="3207600" y="3216240"/>
            <a:ext cx="6552360" cy="47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311;g1f213c8c16b_0_211" descr=""/>
          <p:cNvPicPr/>
          <p:nvPr/>
        </p:nvPicPr>
        <p:blipFill>
          <a:blip r:embed="rId1"/>
          <a:stretch/>
        </p:blipFill>
        <p:spPr>
          <a:xfrm>
            <a:off x="3965040" y="4641120"/>
            <a:ext cx="4087440" cy="1334880"/>
          </a:xfrm>
          <a:prstGeom prst="rect">
            <a:avLst/>
          </a:prstGeom>
          <a:ln w="0">
            <a:noFill/>
          </a:ln>
        </p:spPr>
      </p:pic>
      <p:sp>
        <p:nvSpPr>
          <p:cNvPr id="299" name="Google Shape;312;g1f213c8c16b_0_211"/>
          <p:cNvSpPr/>
          <p:nvPr/>
        </p:nvSpPr>
        <p:spPr>
          <a:xfrm>
            <a:off x="1228680" y="585000"/>
            <a:ext cx="9564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7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LOGOS:</a:t>
            </a:r>
            <a:endParaRPr b="0" lang="es-CO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Google Shape;313;g1f213c8c16b_0_211" descr=""/>
          <p:cNvPicPr/>
          <p:nvPr/>
        </p:nvPicPr>
        <p:blipFill>
          <a:blip r:embed="rId2"/>
          <a:srcRect l="8004" t="20494" r="6931" b="16482"/>
          <a:stretch/>
        </p:blipFill>
        <p:spPr>
          <a:xfrm>
            <a:off x="4869360" y="2808000"/>
            <a:ext cx="2450520" cy="869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314;g1f213c8c16b_0_211" descr=""/>
          <p:cNvPicPr/>
          <p:nvPr/>
        </p:nvPicPr>
        <p:blipFill>
          <a:blip r:embed="rId3"/>
          <a:stretch/>
        </p:blipFill>
        <p:spPr>
          <a:xfrm>
            <a:off x="1228680" y="2808000"/>
            <a:ext cx="1852560" cy="64404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315;g1f213c8c16b_0_211" descr=""/>
          <p:cNvPicPr/>
          <p:nvPr/>
        </p:nvPicPr>
        <p:blipFill>
          <a:blip r:embed="rId4"/>
          <a:stretch/>
        </p:blipFill>
        <p:spPr>
          <a:xfrm>
            <a:off x="8579880" y="2695680"/>
            <a:ext cx="2025000" cy="1094040"/>
          </a:xfrm>
          <a:prstGeom prst="rect">
            <a:avLst/>
          </a:prstGeom>
          <a:ln w="0">
            <a:noFill/>
          </a:ln>
        </p:spPr>
      </p:pic>
      <p:pic>
        <p:nvPicPr>
          <p:cNvPr id="303" name="Google Shape;316;g1f213c8c16b_0_211" descr=""/>
          <p:cNvPicPr/>
          <p:nvPr/>
        </p:nvPicPr>
        <p:blipFill>
          <a:blip r:embed="rId5"/>
          <a:stretch/>
        </p:blipFill>
        <p:spPr>
          <a:xfrm>
            <a:off x="597600" y="398520"/>
            <a:ext cx="1085400" cy="376920"/>
          </a:xfrm>
          <a:prstGeom prst="rect">
            <a:avLst/>
          </a:prstGeom>
          <a:ln w="0">
            <a:noFill/>
          </a:ln>
        </p:spPr>
      </p:pic>
      <p:pic>
        <p:nvPicPr>
          <p:cNvPr id="304" name="Google Shape;317;g1f213c8c16b_0_211" descr=""/>
          <p:cNvPicPr/>
          <p:nvPr/>
        </p:nvPicPr>
        <p:blipFill>
          <a:blip r:embed="rId6"/>
          <a:stretch/>
        </p:blipFill>
        <p:spPr>
          <a:xfrm>
            <a:off x="10002240" y="199800"/>
            <a:ext cx="1421640" cy="7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23;g1f213c8c16b_0_222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306" name="Google Shape;324;g1f213c8c16b_0_2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7" name="Google Shape;325;g1f213c8c16b_0_222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08" name="Google Shape;326;g1f213c8c16b_0_222" descr=""/>
          <p:cNvPicPr/>
          <p:nvPr/>
        </p:nvPicPr>
        <p:blipFill>
          <a:blip r:embed="rId3"/>
          <a:stretch/>
        </p:blipFill>
        <p:spPr>
          <a:xfrm>
            <a:off x="2340720" y="1970640"/>
            <a:ext cx="7508520" cy="291384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327;g1f213c8c16b_0_222" descr=""/>
          <p:cNvPicPr/>
          <p:nvPr/>
        </p:nvPicPr>
        <p:blipFill>
          <a:blip r:embed="rId4"/>
          <a:stretch/>
        </p:blipFill>
        <p:spPr>
          <a:xfrm>
            <a:off x="4592160" y="324000"/>
            <a:ext cx="3004920" cy="14385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328;g1f213c8c16b_0_222" descr=""/>
          <p:cNvPicPr/>
          <p:nvPr/>
        </p:nvPicPr>
        <p:blipFill>
          <a:blip r:embed="rId5"/>
          <a:stretch/>
        </p:blipFill>
        <p:spPr>
          <a:xfrm>
            <a:off x="9712800" y="5933520"/>
            <a:ext cx="2162520" cy="667080"/>
          </a:xfrm>
          <a:prstGeom prst="rect">
            <a:avLst/>
          </a:prstGeom>
          <a:ln w="0">
            <a:noFill/>
          </a:ln>
        </p:spPr>
      </p:pic>
      <p:grpSp>
        <p:nvGrpSpPr>
          <p:cNvPr id="311" name="Google Shape;329;g1f213c8c16b_0_22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312" name="Google Shape;330;g1f213c8c16b_0_222" descr=""/>
            <p:cNvPicPr/>
            <p:nvPr/>
          </p:nvPicPr>
          <p:blipFill>
            <a:blip r:embed="rId6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3" name="Google Shape;331;g1f213c8c16b_0_222" descr=""/>
            <p:cNvPicPr/>
            <p:nvPr/>
          </p:nvPicPr>
          <p:blipFill>
            <a:blip r:embed="rId7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266;g1f213c8c16b_0_ 2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59" name="Google Shape;267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" name="Google Shape;268;g1f213c8c16b_0_ 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1" name="Google Shape;269;g1f213c8c16b_0_ 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62" name="Google Shape;287;g1f213c8c16b_0_ 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63" name="Google Shape;288;g1f213c8c16b_0_ 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Google Shape;289;g1f213c8c16b_0_ 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5" name="Google Shape;253;g1f213c8c16b_0_ 2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s-CO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4921560" y="2501640"/>
            <a:ext cx="2390040" cy="190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266;g1f213c8c16b_0_ 11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68" name="Google Shape;267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" name="Google Shape;268;g1f213c8c16b_0_ 3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Google Shape;269;g1f213c8c16b_0_ 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71" name="Google Shape;287;g1f213c8c16b_0_ 3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72" name="Google Shape;288;g1f213c8c16b_0_ 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" name="Google Shape;289;g1f213c8c16b_0_ 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4" name="Google Shape;253;g1f213c8c16b_0_ 3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Estructura básica: contenedores, filas y columnas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609480" y="1086480"/>
            <a:ext cx="10972080" cy="50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.container</a:t>
            </a: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: Proporciona un contenedor responsive de ancho fijo. Su ancho máximo cambia en cada breakpoint.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.container-fluid</a:t>
            </a: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: Crea un contenedor de ancho completo, extendiéndose todo el ancho del viewport.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.row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.col-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266;g1f213c8c16b_0_ 1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77" name="Google Shape;267;g1f213c8c16b_0_ 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" name="Google Shape;268;g1f213c8c16b_0_ 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" name="Google Shape;269;g1f213c8c16b_0_ 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80" name="Google Shape;287;g1f213c8c16b_0_ 1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81" name="Google Shape;288;g1f213c8c16b_0_ 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" name="Google Shape;289;g1f213c8c16b_0_ 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3" name="Google Shape;253;g1f213c8c16b_0_ 1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Clases de columnas y breakpoints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-532440" y="1646280"/>
            <a:ext cx="10972080" cy="50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Columnas de igual ancho: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.col-{breakpoint}</a:t>
            </a: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Columnas con ancho específico: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.col-{number}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.col-{breakpoint}-{number}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Columnas con ancho automático: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.col-auto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.col-{breakpoint}-auto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9069480" y="3240000"/>
            <a:ext cx="2990160" cy="1439640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ffffd7"/>
                </a:solidFill>
                <a:latin typeface="Arial"/>
                <a:ea typeface="DejaVu Sans"/>
              </a:rPr>
              <a:t>Anidamiento de columnas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266;g1f213c8c16b_0_ 3"/>
          <p:cNvGrpSpPr/>
          <p:nvPr/>
        </p:nvGrpSpPr>
        <p:grpSpPr>
          <a:xfrm>
            <a:off x="49320" y="36000"/>
            <a:ext cx="12189240" cy="6855120"/>
            <a:chOff x="49320" y="36000"/>
            <a:chExt cx="12189240" cy="6855120"/>
          </a:xfrm>
        </p:grpSpPr>
        <p:pic>
          <p:nvPicPr>
            <p:cNvPr id="87" name="Google Shape;267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3600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268;g1f213c8c16b_0_ 4" descr=""/>
            <p:cNvPicPr/>
            <p:nvPr/>
          </p:nvPicPr>
          <p:blipFill>
            <a:blip r:embed="rId2"/>
            <a:stretch/>
          </p:blipFill>
          <p:spPr>
            <a:xfrm>
              <a:off x="49320" y="3600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9" name="Google Shape;269;g1f213c8c16b_0_ 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90" name="Google Shape;287;g1f213c8c16b_0_ 4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91" name="Google Shape;288;g1f213c8c16b_0_ 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2" name="Google Shape;289;g1f213c8c16b_0_ 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3" name="Google Shape;253;g1f213c8c16b_0_ 4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Offsetting y ordenamiento de columnas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336760"/>
            <a:ext cx="10972080" cy="39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Offsetting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.offset-{number}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.offset-{breakpoint}-{number}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Ordenamiento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.order-{number}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.order-{breakpoint}-{number}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.order-first y .order-last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266;g1f213c8c16b_0_ 4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96" name="Google Shape;267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7" name="Google Shape;268;g1f213c8c16b_0_ 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8" name="Google Shape;269;g1f213c8c16b_0_ 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99" name="Google Shape;287;g1f213c8c16b_0_ 5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00" name="Google Shape;288;g1f213c8c16b_0_ 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" name="Google Shape;289;g1f213c8c16b_0_ 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2" name="Google Shape;253;g1f213c8c16b_0_ 5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Alineación vertical y horizontal de columnas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747360" y="1732680"/>
            <a:ext cx="5185440" cy="54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Alineación vertical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.align-items-start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.align-items-center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.align-items-end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Alineación horizontal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.justify-content-start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.justify-content-center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.justify-content-end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.justify-content-between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.justify-content-around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450360"/>
              </a:tabLst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6908400" y="2941560"/>
            <a:ext cx="4326120" cy="260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ffff"/>
                </a:solidFill>
                <a:latin typeface="Arial"/>
              </a:rPr>
              <a:t>Alineación individual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.align-self-start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.align-self-center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CO" sz="3200" spc="-1" strike="noStrike">
                <a:solidFill>
                  <a:srgbClr val="ff4000"/>
                </a:solidFill>
                <a:latin typeface="Arial"/>
              </a:rPr>
              <a:t>.align-self-end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66;g1f213c8c16b_0_ 5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06" name="Google Shape;267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68;g1f213c8c16b_0_ 6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8" name="Google Shape;269;g1f213c8c16b_0_ 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09" name="Google Shape;287;g1f213c8c16b_0_ 6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10" name="Google Shape;288;g1f213c8c16b_0_ 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Google Shape;289;g1f213c8c16b_0_ 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2" name="Google Shape;253;g1f213c8c16b_0_ 6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Flexbox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2344320" y="2537280"/>
            <a:ext cx="8284320" cy="330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266;g1f213c8c16b_0_ 14"/>
          <p:cNvGrpSpPr/>
          <p:nvPr/>
        </p:nvGrpSpPr>
        <p:grpSpPr>
          <a:xfrm>
            <a:off x="49320" y="0"/>
            <a:ext cx="12189240" cy="6855120"/>
            <a:chOff x="49320" y="0"/>
            <a:chExt cx="12189240" cy="6855120"/>
          </a:xfrm>
        </p:grpSpPr>
        <p:pic>
          <p:nvPicPr>
            <p:cNvPr id="115" name="Google Shape;267;g1f213c8c16b_0_ 1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268;g1f213c8c16b_0_ 14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240" cy="6855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7" name="Google Shape;269;g1f213c8c16b_0_ 1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400" cy="1117800"/>
          </a:xfrm>
          <a:prstGeom prst="rect">
            <a:avLst/>
          </a:prstGeom>
          <a:ln w="0">
            <a:noFill/>
          </a:ln>
        </p:spPr>
      </p:pic>
      <p:grpSp>
        <p:nvGrpSpPr>
          <p:cNvPr id="118" name="Google Shape;287;g1f213c8c16b_0_ 14"/>
          <p:cNvGrpSpPr/>
          <p:nvPr/>
        </p:nvGrpSpPr>
        <p:grpSpPr>
          <a:xfrm>
            <a:off x="626400" y="254520"/>
            <a:ext cx="11248560" cy="980280"/>
            <a:chOff x="626400" y="254520"/>
            <a:chExt cx="11248560" cy="980280"/>
          </a:xfrm>
        </p:grpSpPr>
        <p:pic>
          <p:nvPicPr>
            <p:cNvPr id="119" name="Google Shape;288;g1f213c8c16b_0_ 1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120" cy="980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Google Shape;289;g1f213c8c16b_0_ 1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000" cy="52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" name="Google Shape;253;g1f213c8c16b_0_ 14"/>
          <p:cNvSpPr/>
          <p:nvPr/>
        </p:nvSpPr>
        <p:spPr>
          <a:xfrm>
            <a:off x="1440000" y="1080000"/>
            <a:ext cx="93582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zxx" sz="2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Flexbox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6"/>
          <a:stretch/>
        </p:blipFill>
        <p:spPr>
          <a:xfrm>
            <a:off x="3705480" y="117000"/>
            <a:ext cx="4844880" cy="68572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 txBox="1"/>
          <p:nvPr/>
        </p:nvSpPr>
        <p:spPr>
          <a:xfrm>
            <a:off x="720000" y="1980000"/>
            <a:ext cx="1980000" cy="316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.d-xs-flex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.d-inline-flex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Breackpoints: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Xs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Sm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Md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Lg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Xl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ffffff"/>
                </a:solidFill>
                <a:latin typeface="Arial"/>
              </a:rPr>
              <a:t>Xxl</a:t>
            </a:r>
            <a:endParaRPr b="0" lang="es-CO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s-CO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5420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2024-07-15T21:21:43Z</dcterms:modified>
  <cp:revision>14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